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60" r:id="rId2"/>
    <p:sldId id="261" r:id="rId3"/>
    <p:sldId id="262" r:id="rId4"/>
    <p:sldId id="263" r:id="rId5"/>
    <p:sldId id="275" r:id="rId6"/>
    <p:sldId id="281" r:id="rId7"/>
    <p:sldId id="276" r:id="rId8"/>
    <p:sldId id="264" r:id="rId9"/>
    <p:sldId id="265" r:id="rId10"/>
    <p:sldId id="266" r:id="rId11"/>
    <p:sldId id="267" r:id="rId12"/>
    <p:sldId id="268" r:id="rId13"/>
    <p:sldId id="277" r:id="rId14"/>
    <p:sldId id="278" r:id="rId15"/>
    <p:sldId id="269" r:id="rId16"/>
    <p:sldId id="274" r:id="rId17"/>
    <p:sldId id="279" r:id="rId18"/>
    <p:sldId id="273" r:id="rId19"/>
    <p:sldId id="280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>
        <p:scale>
          <a:sx n="82" d="100"/>
          <a:sy n="82" d="100"/>
        </p:scale>
        <p:origin x="36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5B875-A7D5-4B82-9E40-83E6499ADED1}" type="datetimeFigureOut">
              <a:rPr lang="en-IN" smtClean="0"/>
              <a:t>10-Oct-2025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30448-9C85-4814-B8A7-194410411D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742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88878777-AFC3-6CCC-1733-0CD67CFFD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>
            <a:extLst>
              <a:ext uri="{FF2B5EF4-FFF2-40B4-BE49-F238E27FC236}">
                <a16:creationId xmlns:a16="http://schemas.microsoft.com/office/drawing/2014/main" id="{A9F429BC-E1C2-B8CE-5727-22963803A4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2:notes">
            <a:extLst>
              <a:ext uri="{FF2B5EF4-FFF2-40B4-BE49-F238E27FC236}">
                <a16:creationId xmlns:a16="http://schemas.microsoft.com/office/drawing/2014/main" id="{5C28B4B5-EA95-611D-0D15-8CE7255A0A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320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6B50A556-0AA8-54E5-8BEE-7B24ABB2B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>
            <a:extLst>
              <a:ext uri="{FF2B5EF4-FFF2-40B4-BE49-F238E27FC236}">
                <a16:creationId xmlns:a16="http://schemas.microsoft.com/office/drawing/2014/main" id="{CACFA9E2-3EB1-D300-4828-F221F321C2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:notes">
            <a:extLst>
              <a:ext uri="{FF2B5EF4-FFF2-40B4-BE49-F238E27FC236}">
                <a16:creationId xmlns:a16="http://schemas.microsoft.com/office/drawing/2014/main" id="{AB1F0ACD-696C-F92C-6377-47AF4DC702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6038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4E905696-E978-A372-2593-94D664673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>
            <a:extLst>
              <a:ext uri="{FF2B5EF4-FFF2-40B4-BE49-F238E27FC236}">
                <a16:creationId xmlns:a16="http://schemas.microsoft.com/office/drawing/2014/main" id="{DA9DF384-9643-00C7-E09F-21A6F53E2A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:notes">
            <a:extLst>
              <a:ext uri="{FF2B5EF4-FFF2-40B4-BE49-F238E27FC236}">
                <a16:creationId xmlns:a16="http://schemas.microsoft.com/office/drawing/2014/main" id="{F75AF332-93CE-BB10-67D0-68268A7DF1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6283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72DF9075-C9C1-E8D2-5A91-D26967F67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>
            <a:extLst>
              <a:ext uri="{FF2B5EF4-FFF2-40B4-BE49-F238E27FC236}">
                <a16:creationId xmlns:a16="http://schemas.microsoft.com/office/drawing/2014/main" id="{F359D604-95F0-C4E0-67D5-E089C8D579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:notes">
            <a:extLst>
              <a:ext uri="{FF2B5EF4-FFF2-40B4-BE49-F238E27FC236}">
                <a16:creationId xmlns:a16="http://schemas.microsoft.com/office/drawing/2014/main" id="{B387422D-03E1-9943-750D-22AC6C6E18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8043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28931C13-9262-A4AA-5BE9-B0F653B83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>
            <a:extLst>
              <a:ext uri="{FF2B5EF4-FFF2-40B4-BE49-F238E27FC236}">
                <a16:creationId xmlns:a16="http://schemas.microsoft.com/office/drawing/2014/main" id="{10EE70F7-C0D8-3988-9FDE-1E4ABE60F6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:notes">
            <a:extLst>
              <a:ext uri="{FF2B5EF4-FFF2-40B4-BE49-F238E27FC236}">
                <a16:creationId xmlns:a16="http://schemas.microsoft.com/office/drawing/2014/main" id="{C9308F12-EC8E-5812-0205-1009BB9556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9304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CF090CA5-D226-6A94-7254-8CAF865ED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>
            <a:extLst>
              <a:ext uri="{FF2B5EF4-FFF2-40B4-BE49-F238E27FC236}">
                <a16:creationId xmlns:a16="http://schemas.microsoft.com/office/drawing/2014/main" id="{CACBDA09-0573-9D1E-6E59-4CAB53977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:notes">
            <a:extLst>
              <a:ext uri="{FF2B5EF4-FFF2-40B4-BE49-F238E27FC236}">
                <a16:creationId xmlns:a16="http://schemas.microsoft.com/office/drawing/2014/main" id="{F7CE072C-7397-91B5-DE3E-C042D708A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7791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FE39EC4C-E919-908D-0056-876242233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>
            <a:extLst>
              <a:ext uri="{FF2B5EF4-FFF2-40B4-BE49-F238E27FC236}">
                <a16:creationId xmlns:a16="http://schemas.microsoft.com/office/drawing/2014/main" id="{677D9C53-7871-311F-F39D-A809EC548F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:notes">
            <a:extLst>
              <a:ext uri="{FF2B5EF4-FFF2-40B4-BE49-F238E27FC236}">
                <a16:creationId xmlns:a16="http://schemas.microsoft.com/office/drawing/2014/main" id="{8C8A8424-0D8C-50A7-8A94-94D1597A59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466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A5862A2-1F54-154A-2F54-FF105F555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>
            <a:extLst>
              <a:ext uri="{FF2B5EF4-FFF2-40B4-BE49-F238E27FC236}">
                <a16:creationId xmlns:a16="http://schemas.microsoft.com/office/drawing/2014/main" id="{DAEE8B69-4F8A-55B5-B2DB-FBD5A9F51F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:notes">
            <a:extLst>
              <a:ext uri="{FF2B5EF4-FFF2-40B4-BE49-F238E27FC236}">
                <a16:creationId xmlns:a16="http://schemas.microsoft.com/office/drawing/2014/main" id="{A4B69685-7750-1517-9EE5-DEDDDB554F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989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7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DAE6CC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4787085">
            <a:off x="9684106" y="3631986"/>
            <a:ext cx="5613626" cy="5491147"/>
          </a:xfrm>
          <a:custGeom>
            <a:avLst/>
            <a:gdLst/>
            <a:ahLst/>
            <a:cxnLst/>
            <a:rect l="l" t="t" r="r" b="b"/>
            <a:pathLst>
              <a:path w="8413160" h="8229600" extrusionOk="0">
                <a:moveTo>
                  <a:pt x="0" y="0"/>
                </a:moveTo>
                <a:lnTo>
                  <a:pt x="8413159" y="0"/>
                </a:lnTo>
                <a:lnTo>
                  <a:pt x="84131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7" name="Google Shape;17;p3"/>
          <p:cNvCxnSpPr/>
          <p:nvPr/>
        </p:nvCxnSpPr>
        <p:spPr>
          <a:xfrm>
            <a:off x="5135387" y="1643263"/>
            <a:ext cx="7056600" cy="0"/>
          </a:xfrm>
          <a:prstGeom prst="straightConnector1">
            <a:avLst/>
          </a:prstGeom>
          <a:noFill/>
          <a:ln w="19050" cap="flat" cmpd="sng">
            <a:solidFill>
              <a:srgbClr val="333D2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11512550" y="0"/>
            <a:ext cx="0" cy="6858000"/>
          </a:xfrm>
          <a:prstGeom prst="straightConnector1">
            <a:avLst/>
          </a:prstGeom>
          <a:noFill/>
          <a:ln w="19050" cap="flat" cmpd="sng">
            <a:solidFill>
              <a:srgbClr val="333D2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/>
          <p:nvPr/>
        </p:nvSpPr>
        <p:spPr>
          <a:xfrm>
            <a:off x="11364585" y="1501647"/>
            <a:ext cx="283231" cy="283231"/>
          </a:xfrm>
          <a:custGeom>
            <a:avLst/>
            <a:gdLst/>
            <a:ahLst/>
            <a:cxnLst/>
            <a:rect l="l" t="t" r="r" b="b"/>
            <a:pathLst>
              <a:path w="424846" h="424846" extrusionOk="0">
                <a:moveTo>
                  <a:pt x="0" y="0"/>
                </a:moveTo>
                <a:lnTo>
                  <a:pt x="424846" y="0"/>
                </a:lnTo>
                <a:lnTo>
                  <a:pt x="424846" y="424846"/>
                </a:lnTo>
                <a:lnTo>
                  <a:pt x="0" y="424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5522033" y="2056722"/>
            <a:ext cx="5486400" cy="82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0000"/>
              <a:buNone/>
              <a:defRPr sz="6667" i="0" u="none" strike="noStrike" cap="none">
                <a:solidFill>
                  <a:srgbClr val="333D2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0000"/>
              <a:buNone/>
              <a:defRPr sz="6667">
                <a:solidFill>
                  <a:srgbClr val="333D2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0000"/>
              <a:buNone/>
              <a:defRPr sz="6667">
                <a:solidFill>
                  <a:srgbClr val="333D2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0000"/>
              <a:buNone/>
              <a:defRPr sz="6667">
                <a:solidFill>
                  <a:srgbClr val="333D2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0000"/>
              <a:buNone/>
              <a:defRPr sz="6667">
                <a:solidFill>
                  <a:srgbClr val="333D2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0000"/>
              <a:buNone/>
              <a:defRPr sz="6667">
                <a:solidFill>
                  <a:srgbClr val="333D2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0000"/>
              <a:buNone/>
              <a:defRPr sz="6667">
                <a:solidFill>
                  <a:srgbClr val="333D2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0000"/>
              <a:buNone/>
              <a:defRPr sz="6667">
                <a:solidFill>
                  <a:srgbClr val="333D2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0000"/>
              <a:buNone/>
              <a:defRPr sz="6667">
                <a:solidFill>
                  <a:srgbClr val="333D2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/>
          </p:nvPr>
        </p:nvSpPr>
        <p:spPr>
          <a:xfrm>
            <a:off x="5522033" y="5144471"/>
            <a:ext cx="5486400" cy="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2500"/>
              <a:buNone/>
              <a:defRPr sz="1667" i="0" u="none" strike="noStrike" cap="none">
                <a:solidFill>
                  <a:srgbClr val="333D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0000"/>
              <a:buNone/>
              <a:defRPr sz="6667">
                <a:solidFill>
                  <a:srgbClr val="333D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0000"/>
              <a:buNone/>
              <a:defRPr sz="6667">
                <a:solidFill>
                  <a:srgbClr val="333D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0000"/>
              <a:buNone/>
              <a:defRPr sz="6667">
                <a:solidFill>
                  <a:srgbClr val="333D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0000"/>
              <a:buNone/>
              <a:defRPr sz="6667">
                <a:solidFill>
                  <a:srgbClr val="333D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0000"/>
              <a:buNone/>
              <a:defRPr sz="6667">
                <a:solidFill>
                  <a:srgbClr val="333D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0000"/>
              <a:buNone/>
              <a:defRPr sz="6667">
                <a:solidFill>
                  <a:srgbClr val="333D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0000"/>
              <a:buNone/>
              <a:defRPr sz="6667">
                <a:solidFill>
                  <a:srgbClr val="333D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0000"/>
              <a:buNone/>
              <a:defRPr sz="6667">
                <a:solidFill>
                  <a:srgbClr val="333D2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3"/>
          </p:nvPr>
        </p:nvSpPr>
        <p:spPr>
          <a:xfrm>
            <a:off x="5522033" y="1024621"/>
            <a:ext cx="5486400" cy="164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2000"/>
              <a:buNone/>
              <a:defRPr sz="1333" i="0" u="none" strike="noStrike" cap="none">
                <a:solidFill>
                  <a:srgbClr val="333D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9500"/>
              <a:buNone/>
              <a:defRPr sz="6334">
                <a:solidFill>
                  <a:srgbClr val="333D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9500"/>
              <a:buNone/>
              <a:defRPr sz="6334">
                <a:solidFill>
                  <a:srgbClr val="333D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9500"/>
              <a:buNone/>
              <a:defRPr sz="6334">
                <a:solidFill>
                  <a:srgbClr val="333D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9500"/>
              <a:buNone/>
              <a:defRPr sz="6334">
                <a:solidFill>
                  <a:srgbClr val="333D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9500"/>
              <a:buNone/>
              <a:defRPr sz="6334">
                <a:solidFill>
                  <a:srgbClr val="333D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9500"/>
              <a:buNone/>
              <a:defRPr sz="6334">
                <a:solidFill>
                  <a:srgbClr val="333D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9500"/>
              <a:buNone/>
              <a:defRPr sz="6334">
                <a:solidFill>
                  <a:srgbClr val="333D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9500"/>
              <a:buNone/>
              <a:defRPr sz="6334">
                <a:solidFill>
                  <a:srgbClr val="333D25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>
            <a:spLocks noGrp="1"/>
          </p:cNvSpPr>
          <p:nvPr>
            <p:ph type="pic" idx="4"/>
          </p:nvPr>
        </p:nvSpPr>
        <p:spPr>
          <a:xfrm>
            <a:off x="-8283" y="1300"/>
            <a:ext cx="47780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30492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bg>
      <p:bgPr>
        <a:solidFill>
          <a:srgbClr val="333D2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4"/>
          <p:cNvCxnSpPr/>
          <p:nvPr/>
        </p:nvCxnSpPr>
        <p:spPr>
          <a:xfrm>
            <a:off x="0" y="6164059"/>
            <a:ext cx="7046800" cy="8200"/>
          </a:xfrm>
          <a:prstGeom prst="straightConnector1">
            <a:avLst/>
          </a:prstGeom>
          <a:noFill/>
          <a:ln w="19050" cap="flat" cmpd="sng">
            <a:solidFill>
              <a:srgbClr val="DAE6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26;p4"/>
          <p:cNvCxnSpPr/>
          <p:nvPr/>
        </p:nvCxnSpPr>
        <p:spPr>
          <a:xfrm>
            <a:off x="836243" y="0"/>
            <a:ext cx="0" cy="6858000"/>
          </a:xfrm>
          <a:prstGeom prst="straightConnector1">
            <a:avLst/>
          </a:prstGeom>
          <a:noFill/>
          <a:ln w="19050" cap="flat" cmpd="sng">
            <a:solidFill>
              <a:srgbClr val="DAE6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4"/>
          <p:cNvSpPr/>
          <p:nvPr/>
        </p:nvSpPr>
        <p:spPr>
          <a:xfrm>
            <a:off x="685800" y="6030585"/>
            <a:ext cx="283231" cy="283231"/>
          </a:xfrm>
          <a:custGeom>
            <a:avLst/>
            <a:gdLst/>
            <a:ahLst/>
            <a:cxnLst/>
            <a:rect l="l" t="t" r="r" b="b"/>
            <a:pathLst>
              <a:path w="424846" h="424846" extrusionOk="0">
                <a:moveTo>
                  <a:pt x="0" y="0"/>
                </a:moveTo>
                <a:lnTo>
                  <a:pt x="424846" y="0"/>
                </a:lnTo>
                <a:lnTo>
                  <a:pt x="424846" y="424846"/>
                </a:lnTo>
                <a:lnTo>
                  <a:pt x="0" y="424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l="55307" t="29012"/>
          <a:stretch/>
        </p:blipFill>
        <p:spPr>
          <a:xfrm>
            <a:off x="0" y="1"/>
            <a:ext cx="3186551" cy="505593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560400" y="1065717"/>
            <a:ext cx="5011000" cy="82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6667" i="0" u="none" strike="noStrike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6667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6667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6667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6667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6667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6667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6667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6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>
            <a:spLocks noGrp="1"/>
          </p:cNvSpPr>
          <p:nvPr>
            <p:ph type="pic" idx="2"/>
          </p:nvPr>
        </p:nvSpPr>
        <p:spPr>
          <a:xfrm>
            <a:off x="7427683" y="20650"/>
            <a:ext cx="4764400" cy="68374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560400" y="3869133"/>
            <a:ext cx="5248800" cy="30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04815" marR="0" lvl="0" indent="-258246">
              <a:spcBef>
                <a:spcPts val="427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  <a:defRPr sz="1667" i="0" u="none" strike="noStrike" cap="none">
                <a:solidFill>
                  <a:schemeClr val="lt1"/>
                </a:solidFill>
              </a:defRPr>
            </a:lvl1pPr>
            <a:lvl2pPr marL="609630" marR="0" lvl="1" indent="-258246"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ts val="2500"/>
              <a:buChar char="–"/>
              <a:defRPr sz="1667" i="0" u="none" strike="noStrike" cap="none">
                <a:solidFill>
                  <a:schemeClr val="lt1"/>
                </a:solidFill>
              </a:defRPr>
            </a:lvl2pPr>
            <a:lvl3pPr marL="914446" marR="0" lvl="2" indent="-258246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  <a:defRPr sz="1667" i="0" u="none" strike="noStrike" cap="none">
                <a:solidFill>
                  <a:schemeClr val="lt1"/>
                </a:solidFill>
              </a:defRPr>
            </a:lvl3pPr>
            <a:lvl4pPr marL="1219261" marR="0" lvl="3" indent="-258246"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500"/>
              <a:buChar char="–"/>
              <a:defRPr sz="1667" i="0" u="none" strike="noStrike" cap="none">
                <a:solidFill>
                  <a:schemeClr val="lt1"/>
                </a:solidFill>
              </a:defRPr>
            </a:lvl4pPr>
            <a:lvl5pPr marL="1524076" marR="0" lvl="4" indent="-258246"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500"/>
              <a:buChar char="»"/>
              <a:defRPr sz="1667" i="0" u="none" strike="noStrike" cap="none">
                <a:solidFill>
                  <a:schemeClr val="lt1"/>
                </a:solidFill>
              </a:defRPr>
            </a:lvl5pPr>
            <a:lvl6pPr marL="1828891" marR="0" lvl="5" indent="-258246"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  <a:defRPr sz="1667" i="0" u="none" strike="noStrike" cap="none">
                <a:solidFill>
                  <a:schemeClr val="lt1"/>
                </a:solidFill>
              </a:defRPr>
            </a:lvl6pPr>
            <a:lvl7pPr marL="2133707" marR="0" lvl="6" indent="-258246"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  <a:defRPr sz="1667" i="0" u="none" strike="noStrike" cap="none">
                <a:solidFill>
                  <a:schemeClr val="lt1"/>
                </a:solidFill>
              </a:defRPr>
            </a:lvl7pPr>
            <a:lvl8pPr marL="2438522" marR="0" lvl="7" indent="-258246"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  <a:defRPr sz="1667" i="0" u="none" strike="noStrike" cap="none">
                <a:solidFill>
                  <a:schemeClr val="lt1"/>
                </a:solidFill>
              </a:defRPr>
            </a:lvl8pPr>
            <a:lvl9pPr marL="2743337" marR="0" lvl="8" indent="-258246"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  <a:defRPr sz="1667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4440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rgbClr val="DAE6CC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 rot="-2700000">
            <a:off x="979700" y="-3294582"/>
            <a:ext cx="5130141" cy="5489451"/>
          </a:xfrm>
          <a:custGeom>
            <a:avLst/>
            <a:gdLst/>
            <a:ahLst/>
            <a:cxnLst/>
            <a:rect l="l" t="t" r="r" b="b"/>
            <a:pathLst>
              <a:path w="7690935" h="8229600" extrusionOk="0">
                <a:moveTo>
                  <a:pt x="0" y="0"/>
                </a:moveTo>
                <a:lnTo>
                  <a:pt x="7690935" y="0"/>
                </a:lnTo>
                <a:lnTo>
                  <a:pt x="76909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17517" y="555800"/>
            <a:ext cx="5011000" cy="82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667" i="0" u="none" strike="noStrike" cap="none"/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 sz="6667"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 sz="6667"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 sz="6667"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 sz="6667"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 sz="6667"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 sz="6667"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 sz="6667"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 sz="6667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284417" y="555800"/>
            <a:ext cx="5248800" cy="30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04815" marR="0" lvl="0" indent="-258246">
              <a:spcBef>
                <a:spcPts val="427"/>
              </a:spcBef>
              <a:spcAft>
                <a:spcPts val="0"/>
              </a:spcAft>
              <a:buSzPts val="2500"/>
              <a:buChar char="•"/>
              <a:defRPr sz="1667" i="0" u="none" strike="noStrike" cap="none"/>
            </a:lvl1pPr>
            <a:lvl2pPr marL="609630" marR="0" lvl="1" indent="-258246">
              <a:spcBef>
                <a:spcPts val="373"/>
              </a:spcBef>
              <a:spcAft>
                <a:spcPts val="0"/>
              </a:spcAft>
              <a:buSzPts val="2500"/>
              <a:buChar char="–"/>
              <a:defRPr sz="1667" i="0" u="none" strike="noStrike" cap="none"/>
            </a:lvl2pPr>
            <a:lvl3pPr marL="914446" marR="0" lvl="2" indent="-258246">
              <a:spcBef>
                <a:spcPts val="320"/>
              </a:spcBef>
              <a:spcAft>
                <a:spcPts val="0"/>
              </a:spcAft>
              <a:buSzPts val="2500"/>
              <a:buChar char="•"/>
              <a:defRPr sz="1667" i="0" u="none" strike="noStrike" cap="none"/>
            </a:lvl3pPr>
            <a:lvl4pPr marL="1219261" marR="0" lvl="3" indent="-258246">
              <a:spcBef>
                <a:spcPts val="267"/>
              </a:spcBef>
              <a:spcAft>
                <a:spcPts val="0"/>
              </a:spcAft>
              <a:buSzPts val="2500"/>
              <a:buChar char="–"/>
              <a:defRPr sz="1667" i="0" u="none" strike="noStrike" cap="none"/>
            </a:lvl4pPr>
            <a:lvl5pPr marL="1524076" marR="0" lvl="4" indent="-258246">
              <a:spcBef>
                <a:spcPts val="267"/>
              </a:spcBef>
              <a:spcAft>
                <a:spcPts val="0"/>
              </a:spcAft>
              <a:buSzPts val="2500"/>
              <a:buChar char="»"/>
              <a:defRPr sz="1667" i="0" u="none" strike="noStrike" cap="none"/>
            </a:lvl5pPr>
            <a:lvl6pPr marL="1828891" marR="0" lvl="5" indent="-258246">
              <a:spcBef>
                <a:spcPts val="267"/>
              </a:spcBef>
              <a:spcAft>
                <a:spcPts val="0"/>
              </a:spcAft>
              <a:buSzPts val="2500"/>
              <a:buChar char="•"/>
              <a:defRPr sz="1667" i="0" u="none" strike="noStrike" cap="none"/>
            </a:lvl6pPr>
            <a:lvl7pPr marL="2133707" marR="0" lvl="6" indent="-258246">
              <a:spcBef>
                <a:spcPts val="267"/>
              </a:spcBef>
              <a:spcAft>
                <a:spcPts val="0"/>
              </a:spcAft>
              <a:buSzPts val="2500"/>
              <a:buChar char="•"/>
              <a:defRPr sz="1667" i="0" u="none" strike="noStrike" cap="none"/>
            </a:lvl7pPr>
            <a:lvl8pPr marL="2438522" marR="0" lvl="7" indent="-258246">
              <a:spcBef>
                <a:spcPts val="267"/>
              </a:spcBef>
              <a:spcAft>
                <a:spcPts val="0"/>
              </a:spcAft>
              <a:buSzPts val="2500"/>
              <a:buChar char="•"/>
              <a:defRPr sz="1667" i="0" u="none" strike="noStrike" cap="none"/>
            </a:lvl8pPr>
            <a:lvl9pPr marL="2743337" marR="0" lvl="8" indent="-258246">
              <a:spcBef>
                <a:spcPts val="267"/>
              </a:spcBef>
              <a:spcAft>
                <a:spcPts val="0"/>
              </a:spcAft>
              <a:buSzPts val="2500"/>
              <a:buChar char="•"/>
              <a:defRPr sz="1667" i="0" u="none" strike="noStrike" cap="none"/>
            </a:lvl9pPr>
          </a:lstStyle>
          <a:p>
            <a:endParaRPr/>
          </a:p>
        </p:txBody>
      </p:sp>
      <p:sp>
        <p:nvSpPr>
          <p:cNvPr id="36" name="Google Shape;36;p5"/>
          <p:cNvSpPr>
            <a:spLocks noGrp="1"/>
          </p:cNvSpPr>
          <p:nvPr>
            <p:ph type="pic" idx="2"/>
          </p:nvPr>
        </p:nvSpPr>
        <p:spPr>
          <a:xfrm>
            <a:off x="83" y="4002817"/>
            <a:ext cx="12192000" cy="2855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44706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bg>
      <p:bgPr>
        <a:solidFill>
          <a:srgbClr val="DAE6C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 rot="5400000">
            <a:off x="-2804387" y="-2565253"/>
            <a:ext cx="5608773" cy="5486400"/>
          </a:xfrm>
          <a:custGeom>
            <a:avLst/>
            <a:gdLst/>
            <a:ahLst/>
            <a:cxnLst/>
            <a:rect l="l" t="t" r="r" b="b"/>
            <a:pathLst>
              <a:path w="8413160" h="8229600" extrusionOk="0">
                <a:moveTo>
                  <a:pt x="0" y="0"/>
                </a:moveTo>
                <a:lnTo>
                  <a:pt x="8413160" y="0"/>
                </a:lnTo>
                <a:lnTo>
                  <a:pt x="84131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66000"/>
            </a:blip>
            <a:stretch>
              <a:fillRect/>
            </a:stretch>
          </a:blipFill>
          <a:ln>
            <a:noFill/>
          </a:ln>
        </p:spPr>
      </p:sp>
      <p:sp>
        <p:nvSpPr>
          <p:cNvPr id="39" name="Google Shape;39;p6"/>
          <p:cNvSpPr/>
          <p:nvPr/>
        </p:nvSpPr>
        <p:spPr>
          <a:xfrm rot="5400000">
            <a:off x="9021144" y="3866926"/>
            <a:ext cx="5608773" cy="5486400"/>
          </a:xfrm>
          <a:custGeom>
            <a:avLst/>
            <a:gdLst/>
            <a:ahLst/>
            <a:cxnLst/>
            <a:rect l="l" t="t" r="r" b="b"/>
            <a:pathLst>
              <a:path w="8413160" h="8229600" extrusionOk="0">
                <a:moveTo>
                  <a:pt x="0" y="0"/>
                </a:moveTo>
                <a:lnTo>
                  <a:pt x="8413160" y="0"/>
                </a:lnTo>
                <a:lnTo>
                  <a:pt x="84131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66000"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2150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bg>
      <p:bgPr>
        <a:solidFill>
          <a:srgbClr val="333D25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 rot="5400000">
            <a:off x="3667518" y="950350"/>
            <a:ext cx="5608773" cy="5486400"/>
          </a:xfrm>
          <a:custGeom>
            <a:avLst/>
            <a:gdLst/>
            <a:ahLst/>
            <a:cxnLst/>
            <a:rect l="l" t="t" r="r" b="b"/>
            <a:pathLst>
              <a:path w="8413160" h="8229600" extrusionOk="0">
                <a:moveTo>
                  <a:pt x="0" y="0"/>
                </a:moveTo>
                <a:lnTo>
                  <a:pt x="8413160" y="0"/>
                </a:lnTo>
                <a:lnTo>
                  <a:pt x="84131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66000"/>
            </a:blip>
            <a:stretch>
              <a:fillRect/>
            </a:stretch>
          </a:blipFill>
          <a:ln>
            <a:noFill/>
          </a:ln>
        </p:spPr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590500" y="1585267"/>
            <a:ext cx="5011000" cy="82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6667" i="0" u="none" strike="noStrike" cap="none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6667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6667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6667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6667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6667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6667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6667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6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2894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4400"/>
              <a:buNone/>
              <a:defRPr sz="4400" i="0" u="none" strike="noStrike" cap="none">
                <a:solidFill>
                  <a:srgbClr val="333D2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400"/>
              <a:buNone/>
              <a:defRPr sz="1800">
                <a:solidFill>
                  <a:srgbClr val="333D2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400"/>
              <a:buNone/>
              <a:defRPr sz="1800">
                <a:solidFill>
                  <a:srgbClr val="333D2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400"/>
              <a:buNone/>
              <a:defRPr sz="1800">
                <a:solidFill>
                  <a:srgbClr val="333D2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400"/>
              <a:buNone/>
              <a:defRPr sz="1800">
                <a:solidFill>
                  <a:srgbClr val="333D2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400"/>
              <a:buNone/>
              <a:defRPr sz="1800">
                <a:solidFill>
                  <a:srgbClr val="333D2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400"/>
              <a:buNone/>
              <a:defRPr sz="1800">
                <a:solidFill>
                  <a:srgbClr val="333D2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400"/>
              <a:buNone/>
              <a:defRPr sz="1800">
                <a:solidFill>
                  <a:srgbClr val="333D2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33D25"/>
              </a:buClr>
              <a:buSzPts val="1400"/>
              <a:buNone/>
              <a:defRPr sz="1800">
                <a:solidFill>
                  <a:srgbClr val="333D25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7350" rtl="0">
              <a:spcBef>
                <a:spcPts val="640"/>
              </a:spcBef>
              <a:spcAft>
                <a:spcPts val="0"/>
              </a:spcAft>
              <a:buClr>
                <a:srgbClr val="333D25"/>
              </a:buClr>
              <a:buSzPts val="2500"/>
              <a:buChar char="•"/>
              <a:defRPr sz="2500" i="0" u="none" strike="noStrike" cap="none">
                <a:solidFill>
                  <a:srgbClr val="333D25"/>
                </a:solidFill>
              </a:defRPr>
            </a:lvl1pPr>
            <a:lvl2pPr marL="914400" marR="0" lvl="1" indent="-387350" rtl="0">
              <a:spcBef>
                <a:spcPts val="560"/>
              </a:spcBef>
              <a:spcAft>
                <a:spcPts val="0"/>
              </a:spcAft>
              <a:buClr>
                <a:srgbClr val="333D25"/>
              </a:buClr>
              <a:buSzPts val="2500"/>
              <a:buChar char="–"/>
              <a:defRPr sz="2500" i="0" u="none" strike="noStrike" cap="none">
                <a:solidFill>
                  <a:srgbClr val="333D25"/>
                </a:solidFill>
              </a:defRPr>
            </a:lvl2pPr>
            <a:lvl3pPr marL="1371600" marR="0" lvl="2" indent="-387350" rtl="0">
              <a:spcBef>
                <a:spcPts val="480"/>
              </a:spcBef>
              <a:spcAft>
                <a:spcPts val="0"/>
              </a:spcAft>
              <a:buClr>
                <a:srgbClr val="333D25"/>
              </a:buClr>
              <a:buSzPts val="2500"/>
              <a:buChar char="•"/>
              <a:defRPr sz="2500" i="0" u="none" strike="noStrike" cap="none">
                <a:solidFill>
                  <a:srgbClr val="333D25"/>
                </a:solidFill>
              </a:defRPr>
            </a:lvl3pPr>
            <a:lvl4pPr marL="1828800" marR="0" lvl="3" indent="-387350" rtl="0">
              <a:spcBef>
                <a:spcPts val="400"/>
              </a:spcBef>
              <a:spcAft>
                <a:spcPts val="0"/>
              </a:spcAft>
              <a:buClr>
                <a:srgbClr val="333D25"/>
              </a:buClr>
              <a:buSzPts val="2500"/>
              <a:buChar char="–"/>
              <a:defRPr sz="2500" i="0" u="none" strike="noStrike" cap="none">
                <a:solidFill>
                  <a:srgbClr val="333D25"/>
                </a:solidFill>
              </a:defRPr>
            </a:lvl4pPr>
            <a:lvl5pPr marL="2286000" marR="0" lvl="4" indent="-387350" rtl="0">
              <a:spcBef>
                <a:spcPts val="400"/>
              </a:spcBef>
              <a:spcAft>
                <a:spcPts val="0"/>
              </a:spcAft>
              <a:buClr>
                <a:srgbClr val="333D25"/>
              </a:buClr>
              <a:buSzPts val="2500"/>
              <a:buChar char="»"/>
              <a:defRPr sz="2500" i="0" u="none" strike="noStrike" cap="none">
                <a:solidFill>
                  <a:srgbClr val="333D25"/>
                </a:solidFill>
              </a:defRPr>
            </a:lvl5pPr>
            <a:lvl6pPr marL="2743200" marR="0" lvl="5" indent="-387350" rtl="0">
              <a:spcBef>
                <a:spcPts val="400"/>
              </a:spcBef>
              <a:spcAft>
                <a:spcPts val="0"/>
              </a:spcAft>
              <a:buClr>
                <a:srgbClr val="333D25"/>
              </a:buClr>
              <a:buSzPts val="2500"/>
              <a:buChar char="•"/>
              <a:defRPr sz="2500" i="0" u="none" strike="noStrike" cap="none">
                <a:solidFill>
                  <a:srgbClr val="333D25"/>
                </a:solidFill>
              </a:defRPr>
            </a:lvl6pPr>
            <a:lvl7pPr marL="3200400" marR="0" lvl="6" indent="-387350" rtl="0">
              <a:spcBef>
                <a:spcPts val="400"/>
              </a:spcBef>
              <a:spcAft>
                <a:spcPts val="0"/>
              </a:spcAft>
              <a:buClr>
                <a:srgbClr val="333D25"/>
              </a:buClr>
              <a:buSzPts val="2500"/>
              <a:buChar char="•"/>
              <a:defRPr sz="2500" i="0" u="none" strike="noStrike" cap="none">
                <a:solidFill>
                  <a:srgbClr val="333D25"/>
                </a:solidFill>
              </a:defRPr>
            </a:lvl7pPr>
            <a:lvl8pPr marL="3657600" marR="0" lvl="7" indent="-387350" rtl="0">
              <a:spcBef>
                <a:spcPts val="400"/>
              </a:spcBef>
              <a:spcAft>
                <a:spcPts val="0"/>
              </a:spcAft>
              <a:buClr>
                <a:srgbClr val="333D25"/>
              </a:buClr>
              <a:buSzPts val="2500"/>
              <a:buChar char="•"/>
              <a:defRPr sz="2500" i="0" u="none" strike="noStrike" cap="none">
                <a:solidFill>
                  <a:srgbClr val="333D25"/>
                </a:solidFill>
              </a:defRPr>
            </a:lvl8pPr>
            <a:lvl9pPr marL="4114800" marR="0" lvl="8" indent="-387350" rtl="0">
              <a:spcBef>
                <a:spcPts val="400"/>
              </a:spcBef>
              <a:spcAft>
                <a:spcPts val="0"/>
              </a:spcAft>
              <a:buClr>
                <a:srgbClr val="333D25"/>
              </a:buClr>
              <a:buSzPts val="2500"/>
              <a:buChar char="•"/>
              <a:defRPr sz="2500" i="0" u="none" strike="noStrike" cap="none">
                <a:solidFill>
                  <a:srgbClr val="333D25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276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6CC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Google Shape;48;p8"/>
          <p:cNvCxnSpPr/>
          <p:nvPr/>
        </p:nvCxnSpPr>
        <p:spPr>
          <a:xfrm>
            <a:off x="5135387" y="1643263"/>
            <a:ext cx="7056613" cy="0"/>
          </a:xfrm>
          <a:prstGeom prst="straightConnector1">
            <a:avLst/>
          </a:prstGeom>
          <a:noFill/>
          <a:ln w="19050" cap="flat" cmpd="sng">
            <a:solidFill>
              <a:srgbClr val="333D2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8"/>
          <p:cNvCxnSpPr/>
          <p:nvPr/>
        </p:nvCxnSpPr>
        <p:spPr>
          <a:xfrm>
            <a:off x="11512550" y="0"/>
            <a:ext cx="0" cy="6858000"/>
          </a:xfrm>
          <a:prstGeom prst="straightConnector1">
            <a:avLst/>
          </a:prstGeom>
          <a:noFill/>
          <a:ln w="19050" cap="flat" cmpd="sng">
            <a:solidFill>
              <a:srgbClr val="333D2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50;p8"/>
          <p:cNvSpPr/>
          <p:nvPr/>
        </p:nvSpPr>
        <p:spPr>
          <a:xfrm>
            <a:off x="11364585" y="1501647"/>
            <a:ext cx="283231" cy="283231"/>
          </a:xfrm>
          <a:custGeom>
            <a:avLst/>
            <a:gdLst/>
            <a:ahLst/>
            <a:cxnLst/>
            <a:rect l="l" t="t" r="r" b="b"/>
            <a:pathLst>
              <a:path w="424846" h="424846" extrusionOk="0">
                <a:moveTo>
                  <a:pt x="0" y="0"/>
                </a:moveTo>
                <a:lnTo>
                  <a:pt x="424846" y="0"/>
                </a:lnTo>
                <a:lnTo>
                  <a:pt x="424846" y="424846"/>
                </a:lnTo>
                <a:lnTo>
                  <a:pt x="0" y="424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" name="Google Shape;51;p8"/>
          <p:cNvSpPr txBox="1"/>
          <p:nvPr/>
        </p:nvSpPr>
        <p:spPr>
          <a:xfrm>
            <a:off x="5453969" y="1827960"/>
            <a:ext cx="5759049" cy="168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609630">
              <a:lnSpc>
                <a:spcPct val="126002"/>
              </a:lnSpc>
              <a:buClr>
                <a:srgbClr val="000000"/>
              </a:buClr>
            </a:pPr>
            <a:r>
              <a:rPr lang="en-US" sz="8666" kern="0" dirty="0">
                <a:solidFill>
                  <a:srgbClr val="333D25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" name="Google Shape;52;p8"/>
          <p:cNvSpPr txBox="1"/>
          <p:nvPr/>
        </p:nvSpPr>
        <p:spPr>
          <a:xfrm>
            <a:off x="6592187" y="3127854"/>
            <a:ext cx="3786607" cy="168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609630">
              <a:lnSpc>
                <a:spcPct val="126002"/>
              </a:lnSpc>
              <a:buClr>
                <a:srgbClr val="000000"/>
              </a:buClr>
            </a:pPr>
            <a:r>
              <a:rPr lang="en-US" sz="8666" i="1" kern="0" dirty="0">
                <a:solidFill>
                  <a:srgbClr val="333D25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Project</a:t>
            </a: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" name="Google Shape;53;p8"/>
          <p:cNvSpPr txBox="1"/>
          <p:nvPr/>
        </p:nvSpPr>
        <p:spPr>
          <a:xfrm>
            <a:off x="8917912" y="5356353"/>
            <a:ext cx="316899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609630">
              <a:lnSpc>
                <a:spcPct val="140000"/>
              </a:lnSpc>
              <a:buClr>
                <a:srgbClr val="000000"/>
              </a:buClr>
            </a:pPr>
            <a:r>
              <a:rPr lang="en-US" sz="2000" kern="0" dirty="0">
                <a:solidFill>
                  <a:srgbClr val="333D25"/>
                </a:solidFill>
                <a:latin typeface="Arial"/>
                <a:cs typeface="Arial"/>
                <a:sym typeface="Arial"/>
              </a:rPr>
              <a:t>Sakthivel P</a:t>
            </a: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FD0D2-6171-CB84-9D06-04E84CC8E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1178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6CC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C118DD-40CD-A8DC-BDEA-6B2F479F3F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2" r="2151"/>
          <a:stretch>
            <a:fillRect/>
          </a:stretch>
        </p:blipFill>
        <p:spPr>
          <a:xfrm>
            <a:off x="0" y="716757"/>
            <a:ext cx="7708605" cy="5684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F4A9D7-122E-8C0F-4752-B86BB1F4F414}"/>
              </a:ext>
            </a:extLst>
          </p:cNvPr>
          <p:cNvSpPr txBox="1"/>
          <p:nvPr/>
        </p:nvSpPr>
        <p:spPr>
          <a:xfrm>
            <a:off x="7910623" y="716757"/>
            <a:ext cx="428137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buClr>
                <a:srgbClr val="000000"/>
              </a:buClr>
            </a:pPr>
            <a:r>
              <a:rPr lang="en-US" sz="2400" b="1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Explanation</a:t>
            </a:r>
            <a:r>
              <a:rPr lang="en-US" sz="2400" b="1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Time of day is critical in identifying risk periods, such as night driving or rush hours.</a:t>
            </a:r>
          </a:p>
          <a:p>
            <a:pPr defTabSz="609630">
              <a:buClr>
                <a:srgbClr val="000000"/>
              </a:buClr>
            </a:pPr>
            <a:endParaRPr lang="en-US" sz="2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defTabSz="609630">
              <a:buClr>
                <a:srgbClr val="000000"/>
              </a:buClr>
            </a:pPr>
            <a:r>
              <a:rPr 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Insight : 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 majority of accidents occurred during the </a:t>
            </a:r>
            <a:r>
              <a:rPr 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day.</a:t>
            </a:r>
          </a:p>
          <a:p>
            <a:pPr defTabSz="609630">
              <a:buClr>
                <a:srgbClr val="000000"/>
              </a:buClr>
            </a:pPr>
            <a:endParaRPr lang="en-US" sz="2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defTabSz="609630">
              <a:buClr>
                <a:srgbClr val="000000"/>
              </a:buClr>
            </a:pPr>
            <a:r>
              <a:rPr 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Interpretation : 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This is likely due to </a:t>
            </a:r>
            <a:r>
              <a:rPr 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higher traffic volumes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during the day. </a:t>
            </a:r>
          </a:p>
          <a:p>
            <a:pPr defTabSz="60963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Night time accidents, while less frequent, </a:t>
            </a:r>
            <a:r>
              <a:rPr 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alcohol use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or </a:t>
            </a:r>
            <a:r>
              <a:rPr 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poor visibility.</a:t>
            </a:r>
            <a:endParaRPr lang="en-US" sz="2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D25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898F5-3A8A-414E-0F1D-3EC213DB4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1347"/>
            <a:ext cx="5899973" cy="5055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34B30-46D8-0B23-E77C-61B66AEC74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15"/>
          <a:stretch>
            <a:fillRect/>
          </a:stretch>
        </p:blipFill>
        <p:spPr>
          <a:xfrm>
            <a:off x="6096000" y="901347"/>
            <a:ext cx="6096000" cy="50553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6C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DD8D76-54B7-A7D4-98F1-AAC7FE652948}"/>
              </a:ext>
            </a:extLst>
          </p:cNvPr>
          <p:cNvSpPr txBox="1"/>
          <p:nvPr/>
        </p:nvSpPr>
        <p:spPr>
          <a:xfrm>
            <a:off x="345440" y="744519"/>
            <a:ext cx="1150112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Road Type and Delineation:</a:t>
            </a:r>
          </a:p>
          <a:p>
            <a:pPr defTabSz="609630">
              <a:buClr>
                <a:srgbClr val="000000"/>
              </a:buClr>
            </a:pPr>
            <a:endParaRPr lang="en-US" sz="24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defTabSz="609630">
              <a:buClr>
                <a:srgbClr val="000000"/>
              </a:buClr>
            </a:pPr>
            <a:r>
              <a:rPr 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Explanation:</a:t>
            </a:r>
            <a:b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We explored whether specific road types or geometries (straight, curved, etc.) are more associated with accidents.</a:t>
            </a:r>
          </a:p>
          <a:p>
            <a:pPr defTabSz="609630">
              <a:buClr>
                <a:srgbClr val="000000"/>
              </a:buClr>
            </a:pPr>
            <a:endParaRPr lang="en-US" sz="2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defTabSz="609630">
              <a:buClr>
                <a:srgbClr val="000000"/>
              </a:buClr>
            </a:pPr>
            <a:r>
              <a:rPr 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Insight:</a:t>
            </a:r>
            <a:b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Most accidents happened on </a:t>
            </a:r>
            <a:r>
              <a:rPr 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simple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road types and </a:t>
            </a:r>
            <a:r>
              <a:rPr 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straight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road delineations.</a:t>
            </a:r>
          </a:p>
          <a:p>
            <a:pPr defTabSz="609630">
              <a:buClr>
                <a:srgbClr val="000000"/>
              </a:buClr>
            </a:pPr>
            <a:endParaRPr lang="en-US" sz="2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defTabSz="609630">
              <a:buClr>
                <a:srgbClr val="000000"/>
              </a:buClr>
            </a:pPr>
            <a:r>
              <a:rPr 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Interpretation:</a:t>
            </a:r>
            <a:b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Simple, straight roads can lead to overconfidence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speeding, and loss of attention.</a:t>
            </a:r>
          </a:p>
          <a:p>
            <a:pPr defTabSz="60963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Drivers may perceive these roads as safer and reduce their alertness, leading to crashes.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D25"/>
        </a:solidFill>
        <a:effectLst/>
      </p:bgPr>
    </p:bg>
    <p:spTree>
      <p:nvGrpSpPr>
        <p:cNvPr id="1" name="Shape 189">
          <a:extLst>
            <a:ext uri="{FF2B5EF4-FFF2-40B4-BE49-F238E27FC236}">
              <a16:creationId xmlns:a16="http://schemas.microsoft.com/office/drawing/2014/main" id="{44F708BA-2E19-6F05-B4A0-AD27DE81F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922DC-F2A9-99A8-C982-B3DC08EC4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4" y="457312"/>
            <a:ext cx="11632018" cy="594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52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6CC"/>
        </a:solidFill>
        <a:effectLst/>
      </p:bgPr>
    </p:bg>
    <p:spTree>
      <p:nvGrpSpPr>
        <p:cNvPr id="1" name="Shape 169">
          <a:extLst>
            <a:ext uri="{FF2B5EF4-FFF2-40B4-BE49-F238E27FC236}">
              <a16:creationId xmlns:a16="http://schemas.microsoft.com/office/drawing/2014/main" id="{8775F6A3-D4CA-5927-B010-AA9B6E6C4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77A8C2-F428-9F4A-B9A7-5989743C1A2D}"/>
              </a:ext>
            </a:extLst>
          </p:cNvPr>
          <p:cNvSpPr txBox="1"/>
          <p:nvPr/>
        </p:nvSpPr>
        <p:spPr>
          <a:xfrm>
            <a:off x="496628" y="280836"/>
            <a:ext cx="1119874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States with Most Deaths in Accidents</a:t>
            </a:r>
          </a:p>
          <a:p>
            <a:pPr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analyzed road accident fatalities across all Brazilian states to identify where the most deaths occurred.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Minas Gerais (MG), Paraná (PR), and Bahia (BA) are the top 3 states with the highest number of deaths.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states like MG and BA often have vast road networks with long-distance travel routes, increasing exposure to accidents. </a:t>
            </a:r>
          </a:p>
          <a:p>
            <a:pP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high-speed rural roads and freight traffic contribute to risk.</a:t>
            </a:r>
          </a:p>
        </p:txBody>
      </p:sp>
    </p:spTree>
    <p:extLst>
      <p:ext uri="{BB962C8B-B14F-4D97-AF65-F5344CB8AC3E}">
        <p14:creationId xmlns:p14="http://schemas.microsoft.com/office/powerpoint/2010/main" val="1438700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D25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047CC-A280-0B8C-550E-08FA130D3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97" y="776177"/>
            <a:ext cx="10525760" cy="53056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6CC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F6F86D-997D-CBB2-806A-705ED8F2A9D5}"/>
              </a:ext>
            </a:extLst>
          </p:cNvPr>
          <p:cNvSpPr txBox="1"/>
          <p:nvPr/>
        </p:nvSpPr>
        <p:spPr>
          <a:xfrm>
            <a:off x="660713" y="628280"/>
            <a:ext cx="113792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buClr>
                <a:srgbClr val="000000"/>
              </a:buClr>
            </a:pPr>
            <a:r>
              <a:rPr lang="en-US" sz="2400" b="1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Explanation:</a:t>
            </a:r>
            <a:b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Understanding how the number of accidents has changed over time helps us evaluate the </a:t>
            </a:r>
            <a:r>
              <a:rPr lang="en-US" sz="2400" b="1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effectiveness of public safety campaigns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</a:t>
            </a:r>
            <a:r>
              <a:rPr lang="en-US" sz="2400" b="1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road safety laws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and </a:t>
            </a:r>
            <a:r>
              <a:rPr lang="en-US" sz="2400" b="1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infrastructure improvements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defTabSz="609630">
              <a:buClr>
                <a:srgbClr val="000000"/>
              </a:buClr>
            </a:pPr>
            <a:endParaRPr lang="en-US" sz="2400" kern="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defTabSz="609630">
              <a:buClr>
                <a:srgbClr val="000000"/>
              </a:buClr>
            </a:pPr>
            <a:r>
              <a:rPr lang="en-US" sz="2400" b="1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Insight:</a:t>
            </a:r>
            <a:b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 number of traffic accidents was </a:t>
            </a:r>
            <a:r>
              <a:rPr lang="en-US" sz="2400" b="1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highest in 2017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and </a:t>
            </a:r>
            <a:r>
              <a:rPr lang="en-US" sz="2400" b="1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consistently decreased year by year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reaching a significantly </a:t>
            </a:r>
            <a:r>
              <a:rPr lang="en-US" sz="2400" b="1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lower level in 2023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defTabSz="609630">
              <a:buClr>
                <a:srgbClr val="000000"/>
              </a:buClr>
            </a:pPr>
            <a:endParaRPr lang="en-US" sz="2400" kern="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defTabSz="609630">
              <a:buClr>
                <a:srgbClr val="000000"/>
              </a:buClr>
            </a:pPr>
            <a:r>
              <a:rPr lang="en-US" sz="2400" b="1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Interpretation:</a:t>
            </a:r>
            <a:b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lang="en-US" sz="2400" b="1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Improved traffic enforcement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</a:p>
          <a:p>
            <a:pPr defTabSz="609630">
              <a:buClr>
                <a:srgbClr val="000000"/>
              </a:buClr>
            </a:pPr>
            <a:r>
              <a:rPr lang="en-US" sz="2400" b="1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Changes in traffic patterns</a:t>
            </a:r>
          </a:p>
          <a:p>
            <a:pPr defTabSz="609630">
              <a:buClr>
                <a:srgbClr val="000000"/>
              </a:buClr>
            </a:pPr>
            <a:r>
              <a:rPr lang="en-US" sz="2400" b="1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COVID-19 pandemic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(2020–2021), which reduced vehicle flow.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D25"/>
        </a:solidFill>
        <a:effectLst/>
      </p:bgPr>
    </p:bg>
    <p:spTree>
      <p:nvGrpSpPr>
        <p:cNvPr id="1" name="Shape 162">
          <a:extLst>
            <a:ext uri="{FF2B5EF4-FFF2-40B4-BE49-F238E27FC236}">
              <a16:creationId xmlns:a16="http://schemas.microsoft.com/office/drawing/2014/main" id="{1B152124-36F3-3D8F-498D-9DC288B73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8034F4-F662-01C1-2D9B-DFBA2D2924C5}"/>
              </a:ext>
            </a:extLst>
          </p:cNvPr>
          <p:cNvSpPr txBox="1"/>
          <p:nvPr/>
        </p:nvSpPr>
        <p:spPr>
          <a:xfrm>
            <a:off x="463095" y="849060"/>
            <a:ext cx="99399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7"/>
              </a:spcBef>
              <a:spcAft>
                <a:spcPts val="1210"/>
              </a:spcAft>
              <a:buNone/>
            </a:pP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 1: Are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ccidents more severe at night than during the day?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009969-DDFD-8AF0-8B0E-A70483F87C9E}"/>
              </a:ext>
            </a:extLst>
          </p:cNvPr>
          <p:cNvSpPr txBox="1"/>
          <p:nvPr/>
        </p:nvSpPr>
        <p:spPr>
          <a:xfrm>
            <a:off x="727695" y="1287040"/>
            <a:ext cx="10415226" cy="282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whether injuries during night time accidents are significantly higher than daytime accidents.</a:t>
            </a:r>
          </a:p>
          <a:p>
            <a:pPr algn="l">
              <a:buNone/>
            </a:pPr>
            <a:endParaRPr lang="en-US" sz="20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2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Test:</a:t>
            </a:r>
          </a:p>
          <a:p>
            <a:pPr algn="l">
              <a:buNone/>
            </a:pP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Independent Samples t-test</a:t>
            </a:r>
          </a:p>
          <a:p>
            <a:pPr algn="l">
              <a:buNone/>
            </a:pPr>
            <a:endParaRPr lang="en-US" sz="20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907"/>
              </a:spcBef>
              <a:spcAft>
                <a:spcPts val="1210"/>
              </a:spcAft>
              <a:buNone/>
            </a:pPr>
            <a:r>
              <a:rPr lang="en-US" sz="2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Hypothesis: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Null (H₀): Mean injuries during day = night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Alternate (H₁): Mean injuries during night </a:t>
            </a:r>
            <a:r>
              <a:rPr lang="en-IN" dirty="0">
                <a:solidFill>
                  <a:schemeClr val="bg1"/>
                </a:solidFill>
              </a:rPr>
              <a:t>≠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43810-1E07-AA5B-9756-CB8C8B004F87}"/>
              </a:ext>
            </a:extLst>
          </p:cNvPr>
          <p:cNvSpPr txBox="1"/>
          <p:nvPr/>
        </p:nvSpPr>
        <p:spPr>
          <a:xfrm>
            <a:off x="8094093" y="2695118"/>
            <a:ext cx="6097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buNone/>
            </a:pPr>
            <a:r>
              <a:rPr lang="en-IN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T-Statistic: -28.87939246199988</a:t>
            </a:r>
          </a:p>
          <a:p>
            <a:pPr algn="l" latinLnBrk="1">
              <a:buNone/>
            </a:pPr>
            <a:r>
              <a:rPr lang="en-IN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P-Value: 3.66804542555192e-183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869EB-4629-3246-0845-B8BED75BDC33}"/>
              </a:ext>
            </a:extLst>
          </p:cNvPr>
          <p:cNvSpPr txBox="1"/>
          <p:nvPr/>
        </p:nvSpPr>
        <p:spPr>
          <a:xfrm>
            <a:off x="727695" y="5188804"/>
            <a:ext cx="941079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P-Value is extremely small:</a:t>
            </a:r>
          </a:p>
          <a:p>
            <a:pPr algn="l">
              <a:buNone/>
            </a:pP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So, reject the null hypothesis.</a:t>
            </a:r>
          </a:p>
          <a:p>
            <a:pPr algn="l">
              <a:buNone/>
            </a:pPr>
            <a:endParaRPr lang="en-US" sz="20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2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There is a statistically significant difference between day and night injury counts.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86245-B317-0B75-535B-9F9A9E808BFE}"/>
              </a:ext>
            </a:extLst>
          </p:cNvPr>
          <p:cNvSpPr txBox="1"/>
          <p:nvPr/>
        </p:nvSpPr>
        <p:spPr>
          <a:xfrm>
            <a:off x="307477" y="141174"/>
            <a:ext cx="69970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89"/>
              </a:spcBef>
              <a:spcAft>
                <a:spcPts val="726"/>
              </a:spcAft>
              <a:buNone/>
            </a:pPr>
            <a:r>
              <a:rPr lang="en-US" sz="4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B10F1-F2C7-76F3-C7C2-DA8B259445E6}"/>
              </a:ext>
            </a:extLst>
          </p:cNvPr>
          <p:cNvSpPr txBox="1"/>
          <p:nvPr/>
        </p:nvSpPr>
        <p:spPr>
          <a:xfrm>
            <a:off x="727695" y="4295904"/>
            <a:ext cx="99399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p &lt; 0.05, reject H₀ → Nighttime injuries are statistically significantly higher.</a:t>
            </a:r>
          </a:p>
          <a:p>
            <a:pPr algn="l">
              <a:buNone/>
            </a:pP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Otherwise → No significant difference.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70550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6CC"/>
        </a:solidFill>
        <a:effectLst/>
      </p:bgPr>
    </p:bg>
    <p:spTree>
      <p:nvGrpSpPr>
        <p:cNvPr id="1" name="Shape 169">
          <a:extLst>
            <a:ext uri="{FF2B5EF4-FFF2-40B4-BE49-F238E27FC236}">
              <a16:creationId xmlns:a16="http://schemas.microsoft.com/office/drawing/2014/main" id="{D30EF22A-566D-A7B2-2913-E9262C749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339420-29B7-11F5-32C5-7F7590AB0D98}"/>
              </a:ext>
            </a:extLst>
          </p:cNvPr>
          <p:cNvSpPr txBox="1"/>
          <p:nvPr/>
        </p:nvSpPr>
        <p:spPr>
          <a:xfrm>
            <a:off x="531627" y="1353972"/>
            <a:ext cx="11366205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Check if the mean number of people involved in accidents differs by weather condition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None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Test:</a:t>
            </a:r>
          </a:p>
          <a:p>
            <a:pPr algn="l">
              <a:buNone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One-way ANOVA </a:t>
            </a:r>
          </a:p>
          <a:p>
            <a:pPr algn="l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Hypothesis:</a:t>
            </a:r>
          </a:p>
          <a:p>
            <a:pPr algn="l">
              <a:buNone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H₀: Mean people involved is equal across weather conditions</a:t>
            </a:r>
          </a:p>
          <a:p>
            <a:pPr algn="l">
              <a:buNone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H₁: At least one weather condition has a different mean</a:t>
            </a:r>
          </a:p>
          <a:p>
            <a:pPr algn="l">
              <a:buNone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Null Hypothesis (H₀): The means are equal across all weather conditions.</a:t>
            </a:r>
          </a:p>
          <a:p>
            <a:pPr algn="l">
              <a:buNone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Alternative Hypothesis (H₁): At least one group’s mean is different.</a:t>
            </a:r>
            <a:b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P-value is extremely small:</a:t>
            </a:r>
          </a:p>
          <a:p>
            <a:pPr algn="l">
              <a:buNone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reject the null hypothesis.</a:t>
            </a:r>
          </a:p>
          <a:p>
            <a:pPr algn="l">
              <a:buNone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Conclusion: 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a statistically significant difference in the number of people involved in accidents across different weather conditions.</a:t>
            </a:r>
          </a:p>
          <a:p>
            <a:pPr algn="l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eather condition has an effect on how many people are involved.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D83A5-2898-7D2E-CF6D-FB50CD09E076}"/>
              </a:ext>
            </a:extLst>
          </p:cNvPr>
          <p:cNvSpPr txBox="1"/>
          <p:nvPr/>
        </p:nvSpPr>
        <p:spPr>
          <a:xfrm>
            <a:off x="244596" y="102137"/>
            <a:ext cx="109833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89"/>
              </a:spcBef>
              <a:spcAft>
                <a:spcPts val="1451"/>
              </a:spcAft>
              <a:buNone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 2: Does weather condition affect the number of people involved in accidents?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3E545A-5BAD-74B3-E073-54CAD5C8A093}"/>
              </a:ext>
            </a:extLst>
          </p:cNvPr>
          <p:cNvSpPr txBox="1"/>
          <p:nvPr/>
        </p:nvSpPr>
        <p:spPr>
          <a:xfrm>
            <a:off x="8173779" y="3080186"/>
            <a:ext cx="3724053" cy="697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spcBef>
                <a:spcPts val="375"/>
              </a:spcBef>
              <a:buNone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F-Statistic: 32.01382600856288</a:t>
            </a:r>
          </a:p>
          <a:p>
            <a:pPr algn="l" latinLnBrk="1">
              <a:spcBef>
                <a:spcPts val="375"/>
              </a:spcBef>
              <a:buNone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P-Value: 1.2535270856082492e-14</a:t>
            </a:r>
          </a:p>
        </p:txBody>
      </p:sp>
    </p:spTree>
    <p:extLst>
      <p:ext uri="{BB962C8B-B14F-4D97-AF65-F5344CB8AC3E}">
        <p14:creationId xmlns:p14="http://schemas.microsoft.com/office/powerpoint/2010/main" val="765716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D25"/>
        </a:solidFill>
        <a:effectLst/>
      </p:bgPr>
    </p:bg>
    <p:spTree>
      <p:nvGrpSpPr>
        <p:cNvPr id="1" name="Shape 162">
          <a:extLst>
            <a:ext uri="{FF2B5EF4-FFF2-40B4-BE49-F238E27FC236}">
              <a16:creationId xmlns:a16="http://schemas.microsoft.com/office/drawing/2014/main" id="{9AB64CD2-3AED-463B-5EF1-752732EAF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FB9177-170A-3D35-DE2E-9DEDED9F3E59}"/>
              </a:ext>
            </a:extLst>
          </p:cNvPr>
          <p:cNvSpPr txBox="1"/>
          <p:nvPr/>
        </p:nvSpPr>
        <p:spPr>
          <a:xfrm>
            <a:off x="804531" y="93307"/>
            <a:ext cx="11387469" cy="4439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"/>
              </a:spcAft>
              <a:buNone/>
            </a:pPr>
            <a:r>
              <a:rPr lang="en-US" sz="4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pPr algn="l"/>
            <a:b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Focus on rear-end collision prevention (safe distance, distraction-free driving,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speedbreak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installization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l"/>
            <a:b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Strengthen real-time alerts and warnings during 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fog, drizzle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or 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rain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which tend to lead to larger-scale crashes.</a:t>
            </a:r>
          </a:p>
          <a:p>
            <a:pPr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you do have to drive in 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 weather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or at night, ensure your lights (including fog lights) work properly.</a:t>
            </a:r>
          </a:p>
          <a:p>
            <a:pPr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on the road: Avoid distractions like mobile phones and focus on driving. 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 Control: Operate at appropriate speeds and avoid sudden stops, especially when carrying loads. 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10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D25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6580C3-70ED-03B6-488A-3442A686691C}"/>
              </a:ext>
            </a:extLst>
          </p:cNvPr>
          <p:cNvSpPr txBox="1"/>
          <p:nvPr/>
        </p:nvSpPr>
        <p:spPr>
          <a:xfrm>
            <a:off x="988077" y="1487842"/>
            <a:ext cx="1052648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analyzes traffic accident data across Brazil from 2017 to 2023 to uncover patterns and insights related to when, where, and why accidents occur.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70719-8D95-F85F-F635-F2D56E552D45}"/>
              </a:ext>
            </a:extLst>
          </p:cNvPr>
          <p:cNvSpPr txBox="1"/>
          <p:nvPr/>
        </p:nvSpPr>
        <p:spPr>
          <a:xfrm>
            <a:off x="716466" y="1008107"/>
            <a:ext cx="6172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83B07-BFF3-4A4E-E5BB-6DF63001BB7F}"/>
              </a:ext>
            </a:extLst>
          </p:cNvPr>
          <p:cNvSpPr txBox="1"/>
          <p:nvPr/>
        </p:nvSpPr>
        <p:spPr>
          <a:xfrm>
            <a:off x="988077" y="4934939"/>
            <a:ext cx="1085451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understand how factors like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type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of day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of week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influence the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severity and frequency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road accidents and helping support decisions in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safety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emergency response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policy planning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25CB5-BF86-892A-9C3D-7652B29BDFC8}"/>
              </a:ext>
            </a:extLst>
          </p:cNvPr>
          <p:cNvSpPr txBox="1"/>
          <p:nvPr/>
        </p:nvSpPr>
        <p:spPr>
          <a:xfrm>
            <a:off x="716466" y="4152751"/>
            <a:ext cx="3030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BAADFE-1834-6DCB-1591-EE9AB34B4472}"/>
              </a:ext>
            </a:extLst>
          </p:cNvPr>
          <p:cNvSpPr txBox="1"/>
          <p:nvPr/>
        </p:nvSpPr>
        <p:spPr>
          <a:xfrm>
            <a:off x="3452326" y="108211"/>
            <a:ext cx="49638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306"/>
              </a:spcBef>
              <a:spcAft>
                <a:spcPts val="871"/>
              </a:spcAft>
              <a:buNone/>
            </a:pPr>
            <a:r>
              <a:rPr lang="en-IN" sz="4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 Crash in Brazil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6CC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470F8DE-F5B0-3E28-F337-D48AF5508C3D}"/>
              </a:ext>
            </a:extLst>
          </p:cNvPr>
          <p:cNvSpPr txBox="1"/>
          <p:nvPr/>
        </p:nvSpPr>
        <p:spPr>
          <a:xfrm>
            <a:off x="3253564" y="2228671"/>
            <a:ext cx="65921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IN" sz="7200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6CC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951C2C-1007-FC30-FE1D-8EBD2F6CF029}"/>
              </a:ext>
            </a:extLst>
          </p:cNvPr>
          <p:cNvSpPr txBox="1"/>
          <p:nvPr/>
        </p:nvSpPr>
        <p:spPr>
          <a:xfrm>
            <a:off x="829011" y="1083440"/>
            <a:ext cx="1105293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Overview:</a:t>
            </a:r>
          </a:p>
          <a:p>
            <a:pPr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Source of Data:</a:t>
            </a:r>
          </a:p>
          <a:p>
            <a:pPr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Brazilian Federal Highway Police accident reports from 2017 to 2023.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Dataset Summary:</a:t>
            </a:r>
          </a:p>
          <a:p>
            <a:pPr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Records: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463,152 accident reports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Frame: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January 2017 to December 2023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Geographic Coverage: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Brazilian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2082C-C46F-60C6-A202-FED7B4CA58DE}"/>
              </a:ext>
            </a:extLst>
          </p:cNvPr>
          <p:cNvSpPr txBox="1"/>
          <p:nvPr/>
        </p:nvSpPr>
        <p:spPr>
          <a:xfrm>
            <a:off x="261340" y="171525"/>
            <a:ext cx="60941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D25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4C4984-8217-8444-75F2-DE23CE79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9340"/>
            <a:ext cx="7207045" cy="5560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1E1246-661B-77B5-186A-A1B480AE66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70"/>
          <a:stretch>
            <a:fillRect/>
          </a:stretch>
        </p:blipFill>
        <p:spPr>
          <a:xfrm>
            <a:off x="7207045" y="829340"/>
            <a:ext cx="4984955" cy="55608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6CC"/>
        </a:solidFill>
        <a:effectLst/>
      </p:bgPr>
    </p:bg>
    <p:spTree>
      <p:nvGrpSpPr>
        <p:cNvPr id="1" name="Shape 74">
          <a:extLst>
            <a:ext uri="{FF2B5EF4-FFF2-40B4-BE49-F238E27FC236}">
              <a16:creationId xmlns:a16="http://schemas.microsoft.com/office/drawing/2014/main" id="{38B77355-1612-C219-4444-F99F8805F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055540-E9DB-EF44-AB7E-7864C2889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451708"/>
              </p:ext>
            </p:extLst>
          </p:nvPr>
        </p:nvGraphicFramePr>
        <p:xfrm>
          <a:off x="579634" y="1095055"/>
          <a:ext cx="6020146" cy="4829188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010073">
                  <a:extLst>
                    <a:ext uri="{9D8B030D-6E8A-4147-A177-3AD203B41FA5}">
                      <a16:colId xmlns:a16="http://schemas.microsoft.com/office/drawing/2014/main" val="4085759742"/>
                    </a:ext>
                  </a:extLst>
                </a:gridCol>
                <a:gridCol w="3010073">
                  <a:extLst>
                    <a:ext uri="{9D8B030D-6E8A-4147-A177-3AD203B41FA5}">
                      <a16:colId xmlns:a16="http://schemas.microsoft.com/office/drawing/2014/main" val="2082790611"/>
                    </a:ext>
                  </a:extLst>
                </a:gridCol>
              </a:tblGrid>
              <a:tr h="24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</a:t>
                      </a:r>
                    </a:p>
                  </a:txBody>
                  <a:tcPr marL="15068" marR="15068" marT="7534" marB="75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15068" marR="15068" marT="7534" marB="7534" anchor="ctr"/>
                </a:tc>
                <a:extLst>
                  <a:ext uri="{0D108BD9-81ED-4DB2-BD59-A6C34878D82A}">
                    <a16:rowId xmlns:a16="http://schemas.microsoft.com/office/drawing/2014/main" val="865821192"/>
                  </a:ext>
                </a:extLst>
              </a:tr>
              <a:tr h="24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15068" marR="15068" marT="7534" marB="75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of the accident</a:t>
                      </a:r>
                    </a:p>
                  </a:txBody>
                  <a:tcPr marL="15068" marR="15068" marT="7534" marB="7534" anchor="ctr"/>
                </a:tc>
                <a:extLst>
                  <a:ext uri="{0D108BD9-81ED-4DB2-BD59-A6C34878D82A}">
                    <a16:rowId xmlns:a16="http://schemas.microsoft.com/office/drawing/2014/main" val="1691086400"/>
                  </a:ext>
                </a:extLst>
              </a:tr>
              <a:tr h="24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weekday</a:t>
                      </a:r>
                    </a:p>
                  </a:txBody>
                  <a:tcPr marL="15068" marR="15068" marT="7534" marB="75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 of the week</a:t>
                      </a:r>
                    </a:p>
                  </a:txBody>
                  <a:tcPr marL="15068" marR="15068" marT="7534" marB="7534" anchor="ctr"/>
                </a:tc>
                <a:extLst>
                  <a:ext uri="{0D108BD9-81ED-4DB2-BD59-A6C34878D82A}">
                    <a16:rowId xmlns:a16="http://schemas.microsoft.com/office/drawing/2014/main" val="4073359388"/>
                  </a:ext>
                </a:extLst>
              </a:tr>
              <a:tr h="4663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</a:t>
                      </a:r>
                    </a:p>
                  </a:txBody>
                  <a:tcPr marL="15068" marR="15068" marT="7534" marB="75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Brazilian state where the accident occurred</a:t>
                      </a:r>
                    </a:p>
                  </a:txBody>
                  <a:tcPr marL="15068" marR="15068" marT="7534" marB="7534" anchor="ctr"/>
                </a:tc>
                <a:extLst>
                  <a:ext uri="{0D108BD9-81ED-4DB2-BD59-A6C34878D82A}">
                    <a16:rowId xmlns:a16="http://schemas.microsoft.com/office/drawing/2014/main" val="3762334142"/>
                  </a:ext>
                </a:extLst>
              </a:tr>
              <a:tr h="4663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type_of_accident</a:t>
                      </a:r>
                    </a:p>
                  </a:txBody>
                  <a:tcPr marL="15068" marR="15068" marT="7534" marB="75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crash (e.g., rear-end, head-on)</a:t>
                      </a:r>
                    </a:p>
                  </a:txBody>
                  <a:tcPr marL="15068" marR="15068" marT="7534" marB="7534" anchor="ctr"/>
                </a:tc>
                <a:extLst>
                  <a:ext uri="{0D108BD9-81ED-4DB2-BD59-A6C34878D82A}">
                    <a16:rowId xmlns:a16="http://schemas.microsoft.com/office/drawing/2014/main" val="1091080342"/>
                  </a:ext>
                </a:extLst>
              </a:tr>
              <a:tr h="4663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weather_condition</a:t>
                      </a:r>
                      <a:endParaRPr lang="en-I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68" marR="15068" marT="7534" marB="75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Weather at the time of the accident</a:t>
                      </a:r>
                    </a:p>
                  </a:txBody>
                  <a:tcPr marL="15068" marR="15068" marT="7534" marB="7534" anchor="ctr"/>
                </a:tc>
                <a:extLst>
                  <a:ext uri="{0D108BD9-81ED-4DB2-BD59-A6C34878D82A}">
                    <a16:rowId xmlns:a16="http://schemas.microsoft.com/office/drawing/2014/main" val="3436131450"/>
                  </a:ext>
                </a:extLst>
              </a:tr>
              <a:tr h="4663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road_type</a:t>
                      </a:r>
                    </a:p>
                  </a:txBody>
                  <a:tcPr marL="15068" marR="15068" marT="7534" marB="75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Road structure (simple, double, etc.)</a:t>
                      </a:r>
                    </a:p>
                  </a:txBody>
                  <a:tcPr marL="15068" marR="15068" marT="7534" marB="7534" anchor="ctr"/>
                </a:tc>
                <a:extLst>
                  <a:ext uri="{0D108BD9-81ED-4DB2-BD59-A6C34878D82A}">
                    <a16:rowId xmlns:a16="http://schemas.microsoft.com/office/drawing/2014/main" val="40293388"/>
                  </a:ext>
                </a:extLst>
              </a:tr>
              <a:tr h="4663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road_delineation</a:t>
                      </a:r>
                    </a:p>
                  </a:txBody>
                  <a:tcPr marL="15068" marR="15068" marT="7534" marB="75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Road layout (curve, straight, detour)</a:t>
                      </a:r>
                    </a:p>
                  </a:txBody>
                  <a:tcPr marL="15068" marR="15068" marT="7534" marB="7534" anchor="ctr"/>
                </a:tc>
                <a:extLst>
                  <a:ext uri="{0D108BD9-81ED-4DB2-BD59-A6C34878D82A}">
                    <a16:rowId xmlns:a16="http://schemas.microsoft.com/office/drawing/2014/main" val="3517237724"/>
                  </a:ext>
                </a:extLst>
              </a:tr>
              <a:tr h="24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people</a:t>
                      </a:r>
                    </a:p>
                  </a:txBody>
                  <a:tcPr marL="15068" marR="15068" marT="7534" marB="75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people involved</a:t>
                      </a:r>
                    </a:p>
                  </a:txBody>
                  <a:tcPr marL="15068" marR="15068" marT="7534" marB="7534" anchor="ctr"/>
                </a:tc>
                <a:extLst>
                  <a:ext uri="{0D108BD9-81ED-4DB2-BD59-A6C34878D82A}">
                    <a16:rowId xmlns:a16="http://schemas.microsoft.com/office/drawing/2014/main" val="3820690186"/>
                  </a:ext>
                </a:extLst>
              </a:tr>
              <a:tr h="24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injured / deaths</a:t>
                      </a:r>
                    </a:p>
                  </a:txBody>
                  <a:tcPr marL="15068" marR="15068" marT="7534" marB="75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Severity outcome</a:t>
                      </a:r>
                    </a:p>
                  </a:txBody>
                  <a:tcPr marL="15068" marR="15068" marT="7534" marB="7534" anchor="ctr"/>
                </a:tc>
                <a:extLst>
                  <a:ext uri="{0D108BD9-81ED-4DB2-BD59-A6C34878D82A}">
                    <a16:rowId xmlns:a16="http://schemas.microsoft.com/office/drawing/2014/main" val="3883328155"/>
                  </a:ext>
                </a:extLst>
              </a:tr>
              <a:tr h="4663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vehicles_involved</a:t>
                      </a:r>
                      <a:endParaRPr lang="en-I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68" marR="15068" marT="7534" marB="75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vehicles in the accident</a:t>
                      </a:r>
                    </a:p>
                  </a:txBody>
                  <a:tcPr marL="15068" marR="15068" marT="7534" marB="7534" anchor="ctr"/>
                </a:tc>
                <a:extLst>
                  <a:ext uri="{0D108BD9-81ED-4DB2-BD59-A6C34878D82A}">
                    <a16:rowId xmlns:a16="http://schemas.microsoft.com/office/drawing/2014/main" val="2349940431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D1AB4933-41F0-3253-434B-C5975B251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107" y="0"/>
            <a:ext cx="369252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Attributes:</a:t>
            </a:r>
            <a:endParaRPr kumimoji="0" lang="en-US" altLang="en-US" sz="3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7B9D45-213D-DE1A-4869-50122613B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28" y="1095055"/>
            <a:ext cx="5231219" cy="497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52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D25"/>
        </a:solidFill>
        <a:effectLst/>
      </p:bgPr>
    </p:bg>
    <p:spTree>
      <p:nvGrpSpPr>
        <p:cNvPr id="1" name="Shape 82">
          <a:extLst>
            <a:ext uri="{FF2B5EF4-FFF2-40B4-BE49-F238E27FC236}">
              <a16:creationId xmlns:a16="http://schemas.microsoft.com/office/drawing/2014/main" id="{94F6DC65-5B45-85C3-77D7-648216741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4BBBD642-B1C8-D4B5-B1B7-07B0FB2FA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107" y="130628"/>
            <a:ext cx="369252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r>
              <a:rPr kumimoji="0" lang="en-US" altLang="en-US" sz="3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en-US" altLang="en-US" sz="3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F1DF0-F226-0805-BC0B-CFC609ED5BBB}"/>
              </a:ext>
            </a:extLst>
          </p:cNvPr>
          <p:cNvSpPr txBox="1"/>
          <p:nvPr/>
        </p:nvSpPr>
        <p:spPr>
          <a:xfrm>
            <a:off x="2032812" y="807736"/>
            <a:ext cx="609755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89"/>
              </a:spcBef>
              <a:spcAft>
                <a:spcPts val="726"/>
              </a:spcAft>
              <a:buNone/>
            </a:pPr>
            <a:r>
              <a:rPr lang="en-IN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Removing columns</a:t>
            </a:r>
          </a:p>
          <a:p>
            <a:pPr>
              <a:spcBef>
                <a:spcPts val="1089"/>
              </a:spcBef>
              <a:spcAft>
                <a:spcPts val="726"/>
              </a:spcAft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Renaming the columns</a:t>
            </a:r>
          </a:p>
          <a:p>
            <a:pPr>
              <a:spcBef>
                <a:spcPts val="1089"/>
              </a:spcBef>
              <a:spcAft>
                <a:spcPts val="726"/>
              </a:spcAft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to Date format </a:t>
            </a:r>
          </a:p>
          <a:p>
            <a:pPr>
              <a:spcBef>
                <a:spcPts val="1089"/>
              </a:spcBef>
              <a:spcAft>
                <a:spcPts val="726"/>
              </a:spcAft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Filtering year</a:t>
            </a:r>
          </a:p>
          <a:p>
            <a:pPr algn="l">
              <a:spcBef>
                <a:spcPts val="1089"/>
              </a:spcBef>
              <a:spcAft>
                <a:spcPts val="726"/>
              </a:spcAft>
              <a:buNone/>
            </a:pPr>
            <a:endParaRPr lang="en-IN" sz="20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4E79E6-9756-433B-598E-FBA12032F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6" y="2845836"/>
            <a:ext cx="10402752" cy="401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5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D25"/>
        </a:solidFill>
        <a:effectLst/>
      </p:bgPr>
    </p:bg>
    <p:spTree>
      <p:nvGrpSpPr>
        <p:cNvPr id="1" name="Shape 82">
          <a:extLst>
            <a:ext uri="{FF2B5EF4-FFF2-40B4-BE49-F238E27FC236}">
              <a16:creationId xmlns:a16="http://schemas.microsoft.com/office/drawing/2014/main" id="{75D3988F-D5CA-2FED-8F98-E514DF184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537EE8-8AFC-E794-A173-0139EFDC1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1725"/>
            <a:ext cx="5405640" cy="4432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3FA58F-37AC-2753-42B8-A1FE1C562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271" y="1761725"/>
            <a:ext cx="6418729" cy="4458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3B3B66-CB4C-B6A9-2833-0AAC5F2532BB}"/>
              </a:ext>
            </a:extLst>
          </p:cNvPr>
          <p:cNvSpPr txBox="1"/>
          <p:nvPr/>
        </p:nvSpPr>
        <p:spPr>
          <a:xfrm>
            <a:off x="305686" y="171525"/>
            <a:ext cx="39898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 Handling:</a:t>
            </a:r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85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6C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FF6C9F-BC49-02C0-B119-EBDF17ED0BDA}"/>
              </a:ext>
            </a:extLst>
          </p:cNvPr>
          <p:cNvSpPr txBox="1"/>
          <p:nvPr/>
        </p:nvSpPr>
        <p:spPr>
          <a:xfrm>
            <a:off x="6911163" y="909606"/>
            <a:ext cx="514261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Explanation :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Understanding which types of accidents occur most frequently helps traffic authorities and planners focus safety measures where they are most needed.</a:t>
            </a:r>
          </a:p>
          <a:p>
            <a:pPr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Insight : 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 most common type of accident was </a:t>
            </a:r>
            <a:r>
              <a:rPr 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rear - end collisions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significantly higher than other types.</a:t>
            </a:r>
          </a:p>
          <a:p>
            <a:pPr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defTabSz="609630">
              <a:buClr>
                <a:srgbClr val="000000"/>
              </a:buClr>
            </a:pPr>
            <a:r>
              <a:rPr 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Interpretation : 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Rear-end collisions often result from not following distance, distraction, or sudden braking.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D46ED-5AA3-6B61-E561-20201B4C5F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24" t="679" r="3379"/>
          <a:stretch>
            <a:fillRect/>
          </a:stretch>
        </p:blipFill>
        <p:spPr>
          <a:xfrm>
            <a:off x="0" y="909606"/>
            <a:ext cx="6794204" cy="5416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523564-78C2-0857-437A-BD7321D83F37}"/>
              </a:ext>
            </a:extLst>
          </p:cNvPr>
          <p:cNvSpPr txBox="1"/>
          <p:nvPr/>
        </p:nvSpPr>
        <p:spPr>
          <a:xfrm>
            <a:off x="259873" y="0"/>
            <a:ext cx="61562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Visualization: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D25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738507-E727-5509-2F0D-95775DC19718}"/>
              </a:ext>
            </a:extLst>
          </p:cNvPr>
          <p:cNvSpPr txBox="1"/>
          <p:nvPr/>
        </p:nvSpPr>
        <p:spPr>
          <a:xfrm>
            <a:off x="7396722" y="1166841"/>
            <a:ext cx="479527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buClr>
                <a:srgbClr val="000000"/>
              </a:buClr>
            </a:pPr>
            <a:r>
              <a:rPr lang="en-US" sz="2400" b="1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Explanation</a:t>
            </a:r>
            <a:r>
              <a:rPr 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b="1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</a:t>
            </a:r>
            <a:r>
              <a:rPr lang="en-US" sz="2400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Weather can significantly affect visibility, friction, and driver behavior. </a:t>
            </a:r>
          </a:p>
          <a:p>
            <a:pPr defTabSz="609630">
              <a:buClr>
                <a:srgbClr val="000000"/>
              </a:buClr>
            </a:pPr>
            <a:endParaRPr lang="en-US" sz="2400" b="1" kern="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defTabSz="609630">
              <a:buClr>
                <a:srgbClr val="000000"/>
              </a:buClr>
            </a:pPr>
            <a:r>
              <a:rPr lang="en-US" sz="2400" b="1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Insight : </a:t>
            </a:r>
            <a:r>
              <a:rPr lang="en-US" sz="2400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Most accidents occurred under </a:t>
            </a:r>
            <a:r>
              <a:rPr lang="en-US" sz="2400" b="1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clear sky</a:t>
            </a:r>
            <a:r>
              <a:rPr lang="en-US" sz="2400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conditions, followed by </a:t>
            </a:r>
            <a:r>
              <a:rPr lang="en-US" sz="2400" b="1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cloudy</a:t>
            </a:r>
            <a:r>
              <a:rPr lang="en-US" sz="2400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and then </a:t>
            </a:r>
            <a:r>
              <a:rPr lang="en-US" sz="2400" b="1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rainy</a:t>
            </a:r>
            <a:r>
              <a:rPr lang="en-US" sz="2400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weather.</a:t>
            </a:r>
          </a:p>
          <a:p>
            <a:pPr defTabSz="609630">
              <a:buClr>
                <a:srgbClr val="000000"/>
              </a:buClr>
            </a:pPr>
            <a:endParaRPr lang="en-US" sz="2400" kern="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defTabSz="609630">
              <a:buClr>
                <a:srgbClr val="000000"/>
              </a:buClr>
            </a:pPr>
            <a:r>
              <a:rPr lang="en-US" sz="2400" b="1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Interpretation : </a:t>
            </a:r>
            <a:r>
              <a:rPr lang="en-US" sz="2400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This points toward human behavior is cause of accident in clear sky. Rainy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making roads slippery, which can lead to reduced tire grip.</a:t>
            </a:r>
            <a:endParaRPr lang="en-US" sz="2400" kern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2BAFAF-9882-BC0A-8052-7DD0C586F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1" y="982176"/>
            <a:ext cx="6837880" cy="48936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1033</Words>
  <Application>Microsoft Office PowerPoint</Application>
  <PresentationFormat>Widescreen</PresentationFormat>
  <Paragraphs>135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Cormorant Garamond</vt:lpstr>
      <vt:lpstr>Times New Roman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Pradeevraj Palanisamy</dc:creator>
  <cp:lastModifiedBy>Pradeevraj Palanisamy</cp:lastModifiedBy>
  <cp:revision>8</cp:revision>
  <dcterms:created xsi:type="dcterms:W3CDTF">2025-10-08T14:30:48Z</dcterms:created>
  <dcterms:modified xsi:type="dcterms:W3CDTF">2025-10-10T08:27:54Z</dcterms:modified>
</cp:coreProperties>
</file>